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92" r:id="rId6"/>
    <p:sldId id="261" r:id="rId7"/>
    <p:sldId id="262" r:id="rId8"/>
    <p:sldId id="263" r:id="rId9"/>
    <p:sldId id="264" r:id="rId10"/>
    <p:sldId id="293" r:id="rId11"/>
    <p:sldId id="265" r:id="rId12"/>
    <p:sldId id="266" r:id="rId13"/>
    <p:sldId id="267" r:id="rId14"/>
    <p:sldId id="278" r:id="rId15"/>
    <p:sldId id="268" r:id="rId16"/>
    <p:sldId id="279" r:id="rId17"/>
    <p:sldId id="280" r:id="rId18"/>
    <p:sldId id="281" r:id="rId19"/>
    <p:sldId id="282" r:id="rId20"/>
    <p:sldId id="283" r:id="rId21"/>
    <p:sldId id="284" r:id="rId22"/>
    <p:sldId id="269" r:id="rId23"/>
    <p:sldId id="285" r:id="rId24"/>
    <p:sldId id="286" r:id="rId25"/>
    <p:sldId id="287" r:id="rId26"/>
    <p:sldId id="289" r:id="rId27"/>
    <p:sldId id="288" r:id="rId28"/>
    <p:sldId id="270" r:id="rId29"/>
    <p:sldId id="291" r:id="rId30"/>
    <p:sldId id="290" r:id="rId31"/>
    <p:sldId id="277" r:id="rId32"/>
  </p:sldIdLst>
  <p:sldSz cx="9144000" cy="5143500" type="screen16x9"/>
  <p:notesSz cx="6858000" cy="9144000"/>
  <p:embeddedFontLst>
    <p:embeddedFont>
      <p:font typeface="Didact Gothic" panose="00000500000000000000" pitchFamily="2" charset="0"/>
      <p:regular r:id="rId34"/>
    </p:embeddedFont>
    <p:embeddedFont>
      <p:font typeface="PMingLiU-ExtB" panose="02020500000000000000" pitchFamily="18" charset="-120"/>
      <p:regular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Segoe UI Semibold" panose="020B0702040204020203" pitchFamily="34" charset="0"/>
      <p:bold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5DF255-0CAC-4028-A089-799310BB7A7B}">
  <a:tblStyle styleId="{D25DF255-0CAC-4028-A089-799310BB7A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0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8c32d89cc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c8c32d89cc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0289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c8c32d89cc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c8c32d89cc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8c32d89cc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8c32d89cc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8c32d89cc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c8c32d89cc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8c32d89c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c8c32d89c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8c32d89c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c8c32d89c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c8797ceaa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c8797ceaa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8c32d89cc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c8c32d89cc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83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8797ceaa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8797ceaa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8c32d89cc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8c32d89cc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8c32d89cc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c8c32d89cc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8c32d89cc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c8c32d89cc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0" y="4364155"/>
            <a:ext cx="8952125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latin typeface="+mn-lt"/>
              </a:rPr>
              <a:t>CUENTA PÚBLICA GESTIÓN AÑO 2023</a:t>
            </a:r>
            <a:endParaRPr sz="2400" b="1" dirty="0">
              <a:latin typeface="+mn-lt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561" y="139600"/>
            <a:ext cx="8222101" cy="36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3832350" y="125200"/>
            <a:ext cx="1000950" cy="1245475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</p:spPr>
      </p:pic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0" y="3445975"/>
            <a:ext cx="91440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dirty="0">
                <a:latin typeface="PMingLiU-ExtB" panose="02020500000000000000" pitchFamily="18" charset="-120"/>
                <a:ea typeface="PMingLiU-ExtB" panose="02020500000000000000" pitchFamily="18" charset="-120"/>
                <a:cs typeface="Caveat"/>
                <a:sym typeface="Caveat"/>
              </a:rPr>
              <a:t>ESCUELA </a:t>
            </a:r>
            <a:r>
              <a:rPr lang="es-419" sz="2800" b="1" dirty="0" err="1">
                <a:latin typeface="PMingLiU-ExtB" panose="02020500000000000000" pitchFamily="18" charset="-120"/>
                <a:ea typeface="PMingLiU-ExtB" panose="02020500000000000000" pitchFamily="18" charset="-120"/>
                <a:cs typeface="Caveat"/>
                <a:sym typeface="Caveat"/>
              </a:rPr>
              <a:t>N°</a:t>
            </a:r>
            <a:r>
              <a:rPr lang="es-419" sz="2800" b="1" dirty="0">
                <a:latin typeface="PMingLiU-ExtB" panose="02020500000000000000" pitchFamily="18" charset="-120"/>
                <a:ea typeface="PMingLiU-ExtB" panose="02020500000000000000" pitchFamily="18" charset="-120"/>
                <a:cs typeface="Caveat"/>
                <a:sym typeface="Caveat"/>
              </a:rPr>
              <a:t> 23 PRESBITERIANA </a:t>
            </a:r>
            <a:endParaRPr sz="2800" b="1" dirty="0">
              <a:latin typeface="PMingLiU-ExtB" panose="02020500000000000000" pitchFamily="18" charset="-120"/>
              <a:ea typeface="PMingLiU-ExtB" panose="02020500000000000000" pitchFamily="18" charset="-120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541C7B9-D8B0-C7F6-E25E-8DCF96E8F65C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008671" y="2199919"/>
            <a:ext cx="2316657" cy="519319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AC51A44-7444-A7ED-4146-0FDB3D2E07DC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110400" y="2643795"/>
            <a:ext cx="2214928" cy="35077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29D2C97-863B-19D5-550E-41FC7946A46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008671" y="3101062"/>
            <a:ext cx="2316656" cy="224551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2CC7BBD-B500-6CE5-5446-F5E0578D2C7E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110400" y="3573242"/>
            <a:ext cx="2214927" cy="40599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2CC8D51-5A49-7F9F-51A4-85F7284B827C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008670" y="3776577"/>
            <a:ext cx="2316656" cy="26884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F83BF02-4157-A5A7-5142-AA93BA31D81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901600" y="4064805"/>
            <a:ext cx="2423725" cy="431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6BD8F681-1A43-8684-2B01-F116F0920BE5}"/>
              </a:ext>
            </a:extLst>
          </p:cNvPr>
          <p:cNvSpPr/>
          <p:nvPr/>
        </p:nvSpPr>
        <p:spPr>
          <a:xfrm>
            <a:off x="506278" y="2037280"/>
            <a:ext cx="2680437" cy="26478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471900" y="318656"/>
            <a:ext cx="8222100" cy="8104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CENTRO DE RECURSOS DE APRENDIZAJE .</a:t>
            </a:r>
            <a:b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CRA 2023</a:t>
            </a:r>
            <a:endParaRPr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57075" y="2498018"/>
            <a:ext cx="2844000" cy="1062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Recepción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textos escolares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desde el MINEDUC: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3E482B2-D878-CF26-88C9-32C54A37F808}"/>
              </a:ext>
            </a:extLst>
          </p:cNvPr>
          <p:cNvSpPr/>
          <p:nvPr/>
        </p:nvSpPr>
        <p:spPr>
          <a:xfrm>
            <a:off x="5325328" y="2017979"/>
            <a:ext cx="3461595" cy="363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Google Shape;120;p21">
            <a:extLst>
              <a:ext uri="{FF2B5EF4-FFF2-40B4-BE49-F238E27FC236}">
                <a16:creationId xmlns:a16="http://schemas.microsoft.com/office/drawing/2014/main" id="{215564E5-B19F-19DF-C4D7-3F0CFAA2D4B1}"/>
              </a:ext>
            </a:extLst>
          </p:cNvPr>
          <p:cNvSpPr txBox="1">
            <a:spLocks/>
          </p:cNvSpPr>
          <p:nvPr/>
        </p:nvSpPr>
        <p:spPr>
          <a:xfrm>
            <a:off x="5286860" y="1950522"/>
            <a:ext cx="2800989" cy="45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Font typeface="Roboto"/>
              <a:buNone/>
            </a:pPr>
            <a:r>
              <a:rPr lang="es-419" sz="16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Kinder</a:t>
            </a:r>
            <a:r>
              <a:rPr lang="es-419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A-B: 1 texto de apoyo</a:t>
            </a:r>
          </a:p>
          <a:p>
            <a:pPr marL="0" indent="0">
              <a:spcAft>
                <a:spcPts val="1600"/>
              </a:spcAft>
              <a:buFont typeface="Roboto"/>
              <a:buNone/>
            </a:pPr>
            <a:endParaRPr lang="es-419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F8ED23-6DC0-DC36-4303-4B0AA9C72738}"/>
              </a:ext>
            </a:extLst>
          </p:cNvPr>
          <p:cNvSpPr/>
          <p:nvPr/>
        </p:nvSpPr>
        <p:spPr>
          <a:xfrm>
            <a:off x="5325328" y="2461855"/>
            <a:ext cx="3461595" cy="363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7F666D4-C46A-A7BA-15AC-91C084D8B133}"/>
              </a:ext>
            </a:extLst>
          </p:cNvPr>
          <p:cNvSpPr/>
          <p:nvPr/>
        </p:nvSpPr>
        <p:spPr>
          <a:xfrm>
            <a:off x="5325327" y="2919122"/>
            <a:ext cx="3461597" cy="363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16D16A1-3232-7F57-7568-28B291A5ED3F}"/>
              </a:ext>
            </a:extLst>
          </p:cNvPr>
          <p:cNvSpPr/>
          <p:nvPr/>
        </p:nvSpPr>
        <p:spPr>
          <a:xfrm>
            <a:off x="5325327" y="3391302"/>
            <a:ext cx="3461596" cy="363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Google Shape;120;p21">
            <a:extLst>
              <a:ext uri="{FF2B5EF4-FFF2-40B4-BE49-F238E27FC236}">
                <a16:creationId xmlns:a16="http://schemas.microsoft.com/office/drawing/2014/main" id="{D5BF2192-0E05-7883-E36E-057092B7BF7D}"/>
              </a:ext>
            </a:extLst>
          </p:cNvPr>
          <p:cNvSpPr txBox="1">
            <a:spLocks/>
          </p:cNvSpPr>
          <p:nvPr/>
        </p:nvSpPr>
        <p:spPr>
          <a:xfrm>
            <a:off x="5325325" y="2432540"/>
            <a:ext cx="3154995" cy="3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Font typeface="Roboto"/>
              <a:buNone/>
            </a:pPr>
            <a:r>
              <a:rPr lang="es-419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Lenguaje:  Desde 1° a 8° básico</a:t>
            </a:r>
          </a:p>
          <a:p>
            <a:pPr marL="0" indent="0">
              <a:spcAft>
                <a:spcPts val="1600"/>
              </a:spcAft>
              <a:buFont typeface="Roboto"/>
              <a:buNone/>
            </a:pPr>
            <a:endParaRPr lang="es-419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B67E9D-39FD-AB61-7E47-1BFE96F8D315}"/>
              </a:ext>
            </a:extLst>
          </p:cNvPr>
          <p:cNvSpPr/>
          <p:nvPr/>
        </p:nvSpPr>
        <p:spPr>
          <a:xfrm>
            <a:off x="5325326" y="3863482"/>
            <a:ext cx="3461595" cy="363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Google Shape;120;p21">
            <a:extLst>
              <a:ext uri="{FF2B5EF4-FFF2-40B4-BE49-F238E27FC236}">
                <a16:creationId xmlns:a16="http://schemas.microsoft.com/office/drawing/2014/main" id="{D7C723E3-7308-AED7-0A09-1C072C2741E7}"/>
              </a:ext>
            </a:extLst>
          </p:cNvPr>
          <p:cNvSpPr txBox="1">
            <a:spLocks/>
          </p:cNvSpPr>
          <p:nvPr/>
        </p:nvSpPr>
        <p:spPr>
          <a:xfrm>
            <a:off x="5325325" y="2873348"/>
            <a:ext cx="3354978" cy="39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Font typeface="Roboto"/>
              <a:buNone/>
            </a:pPr>
            <a:r>
              <a:rPr lang="es-419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Matemáticas: Desde 1° a 8° básico</a:t>
            </a:r>
          </a:p>
          <a:p>
            <a:pPr marL="0" indent="0">
              <a:spcAft>
                <a:spcPts val="1600"/>
              </a:spcAft>
              <a:buFont typeface="Roboto"/>
              <a:buNone/>
            </a:pPr>
            <a:endParaRPr lang="es-419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Google Shape;120;p21">
            <a:extLst>
              <a:ext uri="{FF2B5EF4-FFF2-40B4-BE49-F238E27FC236}">
                <a16:creationId xmlns:a16="http://schemas.microsoft.com/office/drawing/2014/main" id="{D8CBEE34-F349-C2DD-14FC-69D29326A890}"/>
              </a:ext>
            </a:extLst>
          </p:cNvPr>
          <p:cNvSpPr txBox="1">
            <a:spLocks/>
          </p:cNvSpPr>
          <p:nvPr/>
        </p:nvSpPr>
        <p:spPr>
          <a:xfrm>
            <a:off x="5329562" y="3317938"/>
            <a:ext cx="3150758" cy="43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Font typeface="Roboto"/>
              <a:buNone/>
            </a:pPr>
            <a:r>
              <a:rPr lang="es-419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Ciencias :  Desde 1° a 8° básico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04660CA-478E-9338-CE03-914973A79FD3}"/>
              </a:ext>
            </a:extLst>
          </p:cNvPr>
          <p:cNvSpPr/>
          <p:nvPr/>
        </p:nvSpPr>
        <p:spPr>
          <a:xfrm>
            <a:off x="5325325" y="4314090"/>
            <a:ext cx="3461595" cy="363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Google Shape;120;p21">
            <a:extLst>
              <a:ext uri="{FF2B5EF4-FFF2-40B4-BE49-F238E27FC236}">
                <a16:creationId xmlns:a16="http://schemas.microsoft.com/office/drawing/2014/main" id="{84C45C9B-320D-681B-F091-1E5D2FF20C09}"/>
              </a:ext>
            </a:extLst>
          </p:cNvPr>
          <p:cNvSpPr txBox="1">
            <a:spLocks/>
          </p:cNvSpPr>
          <p:nvPr/>
        </p:nvSpPr>
        <p:spPr>
          <a:xfrm>
            <a:off x="5394546" y="3818971"/>
            <a:ext cx="3216535" cy="39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Font typeface="Roboto"/>
              <a:buNone/>
            </a:pPr>
            <a:r>
              <a:rPr lang="es-419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Historia : Desde 1° a 8° básico</a:t>
            </a:r>
          </a:p>
          <a:p>
            <a:pPr marL="0" indent="0">
              <a:spcAft>
                <a:spcPts val="1600"/>
              </a:spcAft>
              <a:buFont typeface="Roboto"/>
              <a:buNone/>
            </a:pPr>
            <a:endParaRPr lang="es-419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Google Shape;120;p21">
            <a:extLst>
              <a:ext uri="{FF2B5EF4-FFF2-40B4-BE49-F238E27FC236}">
                <a16:creationId xmlns:a16="http://schemas.microsoft.com/office/drawing/2014/main" id="{2C7ED77D-F742-1982-9984-AA90F222DF9A}"/>
              </a:ext>
            </a:extLst>
          </p:cNvPr>
          <p:cNvSpPr txBox="1">
            <a:spLocks/>
          </p:cNvSpPr>
          <p:nvPr/>
        </p:nvSpPr>
        <p:spPr>
          <a:xfrm>
            <a:off x="5464511" y="4253204"/>
            <a:ext cx="2876621" cy="43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Font typeface="Roboto"/>
              <a:buNone/>
            </a:pPr>
            <a:r>
              <a:rPr lang="es-419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Inglés : Desde 5° a 8° básico</a:t>
            </a:r>
          </a:p>
          <a:p>
            <a:pPr marL="0" indent="0">
              <a:spcAft>
                <a:spcPts val="1600"/>
              </a:spcAft>
              <a:buFont typeface="Roboto"/>
              <a:buNone/>
            </a:pPr>
            <a:endParaRPr lang="es-419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378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471900" y="807807"/>
            <a:ext cx="8448900" cy="11776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s-ES" sz="28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  <a:sym typeface="Roboto"/>
              </a:rPr>
              <a:t>Actividades Curriculares de Libre Elección Año 2023:</a:t>
            </a:r>
            <a:b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  <a:sym typeface="Roboto"/>
              </a:rPr>
            </a:br>
            <a:endParaRPr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1264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Fútbol, Ecología, Basquetbol, Música, Teatro,</a:t>
            </a: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Natación, Ballet, Danza Moderna,</a:t>
            </a: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Cheerleader</a:t>
            </a:r>
            <a:r>
              <a:rPr lang="es-419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Folklore, Judo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71900" y="5155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Atenciones por Programa de Integración Escolar  2023</a:t>
            </a:r>
            <a:endParaRPr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49500" y="1917775"/>
            <a:ext cx="79377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N°</a:t>
            </a:r>
            <a:r>
              <a:rPr lang="es-419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estudiantes atendidos en enseñanza Pre básica : 7 (entre transitorios 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                                                                                    permanentes)</a:t>
            </a: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N°</a:t>
            </a:r>
            <a:r>
              <a:rPr lang="es-419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estudiantes atendidos en Primer año básico :7</a:t>
            </a: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99900" y="192055"/>
            <a:ext cx="8520900" cy="12639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Psico orientación/talleres,  entrevistas, visitas domiciliarias</a:t>
            </a:r>
            <a:endParaRPr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DCFABA-8022-9994-1ECA-5E93C622D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01" y="1720800"/>
            <a:ext cx="5495334" cy="32306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0AD747-66AA-228B-845D-20844FA92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Didact Gothic"/>
              <a:buChar char="●"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Didact Gothic"/>
              </a:rPr>
              <a:t>Durante el año lectivo, se realizaron 21 talleres psicosociales. Dentro de las temáticas tratadas:</a:t>
            </a:r>
          </a:p>
          <a:p>
            <a:pPr marL="914400" marR="0" lvl="1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kumimoji="0" lang="es-C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Didact Gothic"/>
              </a:rPr>
              <a:t>Bullying</a:t>
            </a: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Didact Gothic"/>
              </a:rPr>
              <a:t> </a:t>
            </a:r>
          </a:p>
          <a:p>
            <a:pPr marL="914400" marR="0" lvl="1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s-CL" dirty="0">
                <a:solidFill>
                  <a:srgbClr val="000000"/>
                </a:solidFill>
                <a:latin typeface="+mn-lt"/>
                <a:sym typeface="Didact Gothic"/>
              </a:rPr>
              <a:t>Autoestima</a:t>
            </a:r>
          </a:p>
          <a:p>
            <a:pPr marL="914400" marR="0" lvl="1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Didact Gothic"/>
              </a:rPr>
              <a:t>Motivación Escolar</a:t>
            </a:r>
          </a:p>
          <a:p>
            <a:pPr marL="914400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Didact Gothic"/>
              </a:rPr>
              <a:t>Limites corporales </a:t>
            </a:r>
          </a:p>
          <a:p>
            <a:pPr marL="914400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Didact Gothic"/>
              </a:rPr>
              <a:t>Salud Mental </a:t>
            </a:r>
          </a:p>
          <a:p>
            <a:pPr marL="914400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Didact Gothic"/>
              </a:rPr>
              <a:t>Afectividad y sexualidad</a:t>
            </a:r>
          </a:p>
          <a:p>
            <a:pPr marL="914400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s-CL" dirty="0">
                <a:solidFill>
                  <a:srgbClr val="000000"/>
                </a:solidFill>
                <a:latin typeface="+mn-lt"/>
                <a:sym typeface="Didact Gothic"/>
              </a:rPr>
              <a:t>Elección </a:t>
            </a:r>
          </a:p>
          <a:p>
            <a:pPr marL="914400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Didact Gothic"/>
              </a:rPr>
              <a:t>Tal</a:t>
            </a:r>
            <a:r>
              <a:rPr lang="es-CL" dirty="0">
                <a:solidFill>
                  <a:srgbClr val="000000"/>
                </a:solidFill>
                <a:latin typeface="+mn-lt"/>
                <a:sym typeface="Didact Gothic"/>
              </a:rPr>
              <a:t>leres para padres</a:t>
            </a: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Didact Gothic"/>
            </a:endParaRPr>
          </a:p>
          <a:p>
            <a:endParaRPr lang="es-C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79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471900" y="3283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Atenciones por enfermería </a:t>
            </a:r>
            <a:endParaRPr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471900" y="209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  <a:cs typeface="Segoe UI Semibold" panose="020B0702040204020203" pitchFamily="34" charset="0"/>
              </a:rPr>
              <a:t>En esta unidad se cuenta con dos </a:t>
            </a:r>
            <a:r>
              <a:rPr lang="es-CL" dirty="0" err="1">
                <a:solidFill>
                  <a:schemeClr val="bg2">
                    <a:lumMod val="75000"/>
                  </a:schemeClr>
                </a:solidFill>
                <a:latin typeface="+mn-lt"/>
                <a:cs typeface="Segoe UI Semibold" panose="020B0702040204020203" pitchFamily="34" charset="0"/>
              </a:rPr>
              <a:t>Tens</a:t>
            </a:r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  <a:cs typeface="Segoe UI Semibold" panose="020B0702040204020203" pitchFamily="34" charset="0"/>
              </a:rPr>
              <a:t> y un Prevencionista de riesgo.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  <a:cs typeface="Segoe UI Semibold" panose="020B0702040204020203" pitchFamily="34" charset="0"/>
              </a:rPr>
              <a:t>Se realizaron cuatro cursos de capacitación por ACHS.</a:t>
            </a:r>
            <a:endParaRPr dirty="0">
              <a:solidFill>
                <a:schemeClr val="bg2">
                  <a:lumMod val="75000"/>
                </a:schemeClr>
              </a:solidFill>
              <a:latin typeface="+mn-lt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A85AB-CBA6-7EFD-A0DB-4BB9F8C3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00" y="385925"/>
            <a:ext cx="8222100" cy="767700"/>
          </a:xfrm>
        </p:spPr>
        <p:txBody>
          <a:bodyPr/>
          <a:lstStyle/>
          <a:p>
            <a: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Equipos incorporados a la comunidad educativa, que han contribuido a la mejora de los resultados académicos y formativos: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7C1AC5-2D33-7110-3C41-BA9702D00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Equipo PIE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Aumento de dotación auxiliares servicios menores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Equipo CRA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Aumento dotación Inspectores de patio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Aumento dotación Asistentes aula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Equipo seguridad – prevención- salud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Encargada central apuntes</a:t>
            </a:r>
          </a:p>
        </p:txBody>
      </p:sp>
    </p:spTree>
    <p:extLst>
      <p:ext uri="{BB962C8B-B14F-4D97-AF65-F5344CB8AC3E}">
        <p14:creationId xmlns:p14="http://schemas.microsoft.com/office/powerpoint/2010/main" val="2710068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59A8B-C065-DAF0-DA0B-D089BC2D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50" y="429125"/>
            <a:ext cx="8222100" cy="767700"/>
          </a:xfrm>
        </p:spPr>
        <p:txBody>
          <a:bodyPr/>
          <a:lstStyle/>
          <a:p>
            <a:pPr algn="ctr"/>
            <a: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Prácticas que han fortalecido los lineamientos de la organización escolar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E921E5-9C77-06D9-DC0D-3FAB95E6C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Entrega descriptores de cargo a funcionarios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Evaluación laboral a funcionarios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Calendarización actividades de la comunidad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Talleres para padres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Espacios</a:t>
            </a:r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 de vinculación familia-escuela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Reuniones periódicas por área</a:t>
            </a:r>
          </a:p>
        </p:txBody>
      </p:sp>
    </p:spTree>
    <p:extLst>
      <p:ext uri="{BB962C8B-B14F-4D97-AF65-F5344CB8AC3E}">
        <p14:creationId xmlns:p14="http://schemas.microsoft.com/office/powerpoint/2010/main" val="2877735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DEBDA-A40B-98D3-5776-A600504C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00" y="421925"/>
            <a:ext cx="8222100" cy="767700"/>
          </a:xfrm>
        </p:spPr>
        <p:txBody>
          <a:bodyPr/>
          <a:lstStyle/>
          <a:p>
            <a:r>
              <a:rPr lang="es-CL" sz="2000" dirty="0"/>
              <a:t>Elementos que orientan a mejorar la identidad de la Comunidad educativa: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DF96DF-5F19-0A5C-3079-2F8FD9EC7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Reactivación redes sociales institucionales.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Mejoramiento fachada.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Pendones con valores institucionales.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Dar a conocer y retomar la práctica de entonar el Himno de nuestra Unidad educativa.</a:t>
            </a:r>
          </a:p>
        </p:txBody>
      </p:sp>
    </p:spTree>
    <p:extLst>
      <p:ext uri="{BB962C8B-B14F-4D97-AF65-F5344CB8AC3E}">
        <p14:creationId xmlns:p14="http://schemas.microsoft.com/office/powerpoint/2010/main" val="81683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98B6A-5817-9CA3-389F-5AAC93FD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00" y="407525"/>
            <a:ext cx="8222100" cy="767700"/>
          </a:xfrm>
        </p:spPr>
        <p:txBody>
          <a:bodyPr/>
          <a:lstStyle/>
          <a:p>
            <a:r>
              <a:rPr lang="es-CL" sz="2000" dirty="0"/>
              <a:t>Prácticas </a:t>
            </a:r>
            <a: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metodológicas</a:t>
            </a:r>
            <a:r>
              <a:rPr lang="es-CL" sz="2000" dirty="0"/>
              <a:t> incorporadas que han fortalecido el proceso de aprendizaje de todos los estudiantes: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81344C-FC45-077E-81D1-D0E39C275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Reforzamiento en lenguaje y matemáticas 1 y 2 ciclo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Monitoreo y acompañamiento curricular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Material pedagógico complementario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Adquisición de material pedagógico</a:t>
            </a:r>
          </a:p>
        </p:txBody>
      </p:sp>
    </p:spTree>
    <p:extLst>
      <p:ext uri="{BB962C8B-B14F-4D97-AF65-F5344CB8AC3E}">
        <p14:creationId xmlns:p14="http://schemas.microsoft.com/office/powerpoint/2010/main" val="119362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3E40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139700" lvl="0" indent="0" algn="ctr" rtl="0">
              <a:lnSpc>
                <a:spcPct val="17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highlight>
                <a:srgbClr val="3E409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3924100" y="91250"/>
            <a:ext cx="1137325" cy="1415175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schemeClr val="bg1">
                <a:alpha val="50000"/>
              </a:schemeClr>
            </a:innerShdw>
          </a:effectLst>
        </p:spPr>
      </p:pic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9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 dirty="0">
                <a:solidFill>
                  <a:srgbClr val="3E4095"/>
                </a:solidFill>
                <a:latin typeface="Arial"/>
                <a:ea typeface="Arial"/>
                <a:cs typeface="Arial"/>
                <a:sym typeface="Arial"/>
              </a:rPr>
              <a:t>Visión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s-419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Formar estudiantes con valores cristianos y espíritu de solidaridad, que contribuyan a generar una sociedad más justa y equitativa.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s-419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Educar estudiantes de excelencia, fortaleciendo sus aprendizajes. Integrales intelectualmente y emocionalmente activos frente al mundo que los rodea.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s-419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Establecer una comunidad educativa que sea afectiva, participativa, inclusiva y comprometida con los valores de nuestra escuela.</a:t>
            </a:r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 dirty="0">
                <a:solidFill>
                  <a:srgbClr val="3E4095"/>
                </a:solidFill>
                <a:latin typeface="Arial"/>
                <a:ea typeface="Arial"/>
                <a:cs typeface="Arial"/>
                <a:sym typeface="Arial"/>
              </a:rPr>
              <a:t>Misión</a:t>
            </a:r>
            <a:endParaRPr sz="1500" b="1" dirty="0">
              <a:solidFill>
                <a:srgbClr val="3E40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3E40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3E40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Entregar una educación integral e inclusiva, comprometida con el desarrollo cognitivo y social afectivo de nuestras estudiantes, que inculque sólidos valores cristianos basados en el amor a Dios y al prójimo y la plena dignidad de este, integrando de igual manera a toda la comunidad educativa.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84B5A-1895-BA63-1413-B904F469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00" y="623525"/>
            <a:ext cx="8222100" cy="767700"/>
          </a:xfrm>
        </p:spPr>
        <p:txBody>
          <a:bodyPr/>
          <a:lstStyle/>
          <a:p>
            <a:pPr algn="ctr"/>
            <a: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Espacios de trabajo colaborativo que fortalecen los equipos de aula (educadores, docentes, Equipos PIE, técnicos y asistentes de la educación 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734C95-DC37-7E1C-DB86-6F01192AF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Retroalimentación de prácticas pedagógicas.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Proyectos de participación colaborativa (</a:t>
            </a:r>
            <a:r>
              <a:rPr lang="es-CL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presbicolonias</a:t>
            </a:r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ferias científicas, día del libro, entre otras ).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Colaboraciones interdisciplinarias (equipo Pie, dupla psicopedagógica).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Reuniones periódicas de planificación.</a:t>
            </a:r>
          </a:p>
        </p:txBody>
      </p:sp>
    </p:spTree>
    <p:extLst>
      <p:ext uri="{BB962C8B-B14F-4D97-AF65-F5344CB8AC3E}">
        <p14:creationId xmlns:p14="http://schemas.microsoft.com/office/powerpoint/2010/main" val="3594672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4117B-8082-729B-7B65-D1512BD8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00" y="472325"/>
            <a:ext cx="8222100" cy="767700"/>
          </a:xfrm>
        </p:spPr>
        <p:txBody>
          <a:bodyPr/>
          <a:lstStyle/>
          <a:p>
            <a: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Elementos adquiridos que han orientado a la mejora de la gestión pedagógica del establecimiento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671F9F-41C4-9201-DD9D-5033C8773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1969475"/>
            <a:ext cx="8222100" cy="2710200"/>
          </a:xfrm>
        </p:spPr>
        <p:txBody>
          <a:bodyPr/>
          <a:lstStyle/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Libro digital  appoderados.cl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Plataforma </a:t>
            </a:r>
            <a:r>
              <a:rPr lang="es-CL" dirty="0" err="1">
                <a:solidFill>
                  <a:schemeClr val="bg2">
                    <a:lumMod val="75000"/>
                  </a:schemeClr>
                </a:solidFill>
              </a:rPr>
              <a:t>Aptus</a:t>
            </a:r>
            <a:endParaRPr lang="es-C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Adquisición material laboratorio ciencias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Material didáctico CRA</a:t>
            </a:r>
          </a:p>
        </p:txBody>
      </p:sp>
    </p:spTree>
    <p:extLst>
      <p:ext uri="{BB962C8B-B14F-4D97-AF65-F5344CB8AC3E}">
        <p14:creationId xmlns:p14="http://schemas.microsoft.com/office/powerpoint/2010/main" val="2614110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471900" y="2563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MEJORAS A NIVEL DE INFRAESTRUCTURA</a:t>
            </a:r>
            <a:endParaRPr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471900" y="1817018"/>
            <a:ext cx="8222100" cy="3049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Reparación graderías Patio </a:t>
            </a:r>
            <a:r>
              <a:rPr lang="es-CL" dirty="0" err="1">
                <a:solidFill>
                  <a:schemeClr val="bg2">
                    <a:lumMod val="75000"/>
                  </a:schemeClr>
                </a:solidFill>
              </a:rPr>
              <a:t>N°</a:t>
            </a:r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 2.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Reparación Baños sector enseñanza pre básica.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Relleno de superficies irregulares.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Retiro tronco de árbol .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Servicio Grifería.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Adquisición Servicio de radios.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6742C-7B99-F8A8-6DAA-14D2BDD1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00" y="573125"/>
            <a:ext cx="8222100" cy="767700"/>
          </a:xfrm>
        </p:spPr>
        <p:txBody>
          <a:bodyPr/>
          <a:lstStyle/>
          <a:p>
            <a: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Espacios de convivencia que promueven ambientes de inclusión y participación de la comunidad escolar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3EA351-9C62-2FA5-4175-6CEEF7DAD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1926275"/>
            <a:ext cx="8222100" cy="2710200"/>
          </a:xfrm>
        </p:spPr>
        <p:txBody>
          <a:bodyPr/>
          <a:lstStyle/>
          <a:p>
            <a:r>
              <a:rPr lang="es-CL" dirty="0">
                <a:solidFill>
                  <a:sysClr val="windowText" lastClr="000000"/>
                </a:solidFill>
                <a:latin typeface="+mn-lt"/>
              </a:rPr>
              <a:t>Recreos activos</a:t>
            </a:r>
          </a:p>
          <a:p>
            <a:r>
              <a:rPr lang="es-CL" dirty="0">
                <a:solidFill>
                  <a:sysClr val="windowText" lastClr="000000"/>
                </a:solidFill>
                <a:latin typeface="+mn-lt"/>
              </a:rPr>
              <a:t>Celebración de efemérides</a:t>
            </a:r>
          </a:p>
          <a:p>
            <a:r>
              <a:rPr lang="es-CL" dirty="0">
                <a:solidFill>
                  <a:sysClr val="windowText" lastClr="000000"/>
                </a:solidFill>
                <a:latin typeface="+mn-lt"/>
              </a:rPr>
              <a:t>Actividades vida activa y recreativas</a:t>
            </a:r>
          </a:p>
          <a:p>
            <a:r>
              <a:rPr lang="es-CL" dirty="0">
                <a:solidFill>
                  <a:sysClr val="windowText" lastClr="000000"/>
                </a:solidFill>
                <a:latin typeface="+mn-lt"/>
              </a:rPr>
              <a:t>Instancias de autocuidado</a:t>
            </a:r>
          </a:p>
          <a:p>
            <a:r>
              <a:rPr lang="es-CL" dirty="0">
                <a:solidFill>
                  <a:sysClr val="windowText" lastClr="000000"/>
                </a:solidFill>
                <a:latin typeface="+mn-lt"/>
              </a:rPr>
              <a:t>Atención integral psicosocial</a:t>
            </a:r>
          </a:p>
          <a:p>
            <a:r>
              <a:rPr lang="es-CL" dirty="0">
                <a:solidFill>
                  <a:sysClr val="windowText" lastClr="000000"/>
                </a:solidFill>
                <a:latin typeface="+mn-lt"/>
              </a:rPr>
              <a:t>Hermoseamiento de la comunidad educativa </a:t>
            </a:r>
          </a:p>
          <a:p>
            <a:r>
              <a:rPr lang="es-CL" dirty="0">
                <a:solidFill>
                  <a:sysClr val="windowText" lastClr="000000"/>
                </a:solidFill>
                <a:latin typeface="+mn-lt"/>
              </a:rPr>
              <a:t>Celebración de aniversario</a:t>
            </a:r>
          </a:p>
        </p:txBody>
      </p:sp>
    </p:spTree>
    <p:extLst>
      <p:ext uri="{BB962C8B-B14F-4D97-AF65-F5344CB8AC3E}">
        <p14:creationId xmlns:p14="http://schemas.microsoft.com/office/powerpoint/2010/main" val="2990350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626E4-60EC-A85F-254C-B435756F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00" y="407525"/>
            <a:ext cx="8222100" cy="767700"/>
          </a:xfrm>
        </p:spPr>
        <p:txBody>
          <a:bodyPr/>
          <a:lstStyle/>
          <a:p>
            <a: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Instancias realizadas en el año 2023 orientadas a promover una comunidad democrática y equitativa 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12F159-AE8C-D0EA-0F67-F20F6ACEF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1940675"/>
            <a:ext cx="8222100" cy="2710200"/>
          </a:xfrm>
        </p:spPr>
        <p:txBody>
          <a:bodyPr/>
          <a:lstStyle/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Consejos escolares.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Centro de estudiantes.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Centro general de padres.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Consejos disciplinarios de convivencia escolar.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Reuniones de apoderados.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Consejos generales.</a:t>
            </a:r>
          </a:p>
        </p:txBody>
      </p:sp>
    </p:spTree>
    <p:extLst>
      <p:ext uri="{BB962C8B-B14F-4D97-AF65-F5344CB8AC3E}">
        <p14:creationId xmlns:p14="http://schemas.microsoft.com/office/powerpoint/2010/main" val="2191962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B73CB-B9E9-D2D6-2676-A9F1518E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325"/>
            <a:ext cx="9144000" cy="767700"/>
          </a:xfrm>
        </p:spPr>
        <p:txBody>
          <a:bodyPr/>
          <a:lstStyle/>
          <a:p>
            <a:pPr algn="ctr"/>
            <a: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Acciones que han  </a:t>
            </a:r>
            <a:r>
              <a:rPr lang="es-CL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impactado</a:t>
            </a:r>
            <a: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positivamente en el clima escolar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D0AB37-17CB-43A5-C4E3-0EF68E995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1983875"/>
            <a:ext cx="8222100" cy="2710200"/>
          </a:xfrm>
        </p:spPr>
        <p:txBody>
          <a:bodyPr/>
          <a:lstStyle/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Mediaciones escolares.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Intervenciones psicosocial individuales.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Talleres formativos.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Atención psicológica a estudiantes.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Promoción de normas y procedimientos de convivencia escolar.</a:t>
            </a:r>
          </a:p>
          <a:p>
            <a:endParaRPr lang="es-C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252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E2DD2-B898-FB19-474C-68555A61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00" y="335525"/>
            <a:ext cx="8222100" cy="767700"/>
          </a:xfrm>
        </p:spPr>
        <p:txBody>
          <a:bodyPr/>
          <a:lstStyle/>
          <a:p>
            <a:pPr algn="ctr"/>
            <a: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Recursos tecnológicos adquiridos por el establecimiento  </a:t>
            </a:r>
            <a:b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Mejoras Infraestructura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2E6B1D-F218-2823-0EFD-7B91C5241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2091875"/>
            <a:ext cx="8222100" cy="2710200"/>
          </a:xfrm>
        </p:spPr>
        <p:txBody>
          <a:bodyPr/>
          <a:lstStyle/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Pantallas interactivas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Proyectores salas de clases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Mejoras a nivel de infraestructura (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Roboto"/>
                <a:cs typeface="Roboto"/>
                <a:sym typeface="Roboto"/>
              </a:rPr>
              <a:t>Reparación graderías Patio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Roboto"/>
                <a:cs typeface="Roboto"/>
                <a:sym typeface="Roboto"/>
              </a:rPr>
              <a:t>N°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Roboto"/>
                <a:cs typeface="Roboto"/>
                <a:sym typeface="Roboto"/>
              </a:rPr>
              <a:t> 2,</a:t>
            </a:r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Roboto"/>
                <a:cs typeface="Roboto"/>
                <a:sym typeface="Roboto"/>
              </a:rPr>
              <a:t>Reparación Baños sector enseñanza pre básica, relleno de superficies irregulares, </a:t>
            </a:r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Roboto"/>
                <a:cs typeface="Roboto"/>
                <a:sym typeface="Roboto"/>
              </a:rPr>
              <a:t>Servicio Grifería)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Implementación sala de profesores con tv, refrigerador, </a:t>
            </a:r>
            <a:r>
              <a:rPr lang="es-CL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microondas,etc</a:t>
            </a:r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.)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737373"/>
              </a:buClr>
              <a:buSzPts val="1800"/>
              <a:buFont typeface="Roboto"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14081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B7573-5F68-0F21-FDD3-610A4478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525"/>
            <a:ext cx="9144000" cy="767700"/>
          </a:xfrm>
        </p:spPr>
        <p:txBody>
          <a:bodyPr/>
          <a:lstStyle/>
          <a:p>
            <a:pPr algn="ctr"/>
            <a:r>
              <a:rPr lang="es-CL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Capacitaciones para los docentes año 2023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E756B8-D2EB-5CB3-CB8D-91850189B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2286275"/>
            <a:ext cx="8222100" cy="2710200"/>
          </a:xfrm>
        </p:spPr>
        <p:txBody>
          <a:bodyPr/>
          <a:lstStyle/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“</a:t>
            </a:r>
            <a:r>
              <a:rPr lang="es-CL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Neurodidáctica</a:t>
            </a:r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para favorecer aprendizajes en el aula”</a:t>
            </a:r>
          </a:p>
          <a:p>
            <a:r>
              <a:rPr lang="es-C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“Intervención educativa de la condición espectro autista”</a:t>
            </a:r>
          </a:p>
        </p:txBody>
      </p:sp>
    </p:spTree>
    <p:extLst>
      <p:ext uri="{BB962C8B-B14F-4D97-AF65-F5344CB8AC3E}">
        <p14:creationId xmlns:p14="http://schemas.microsoft.com/office/powerpoint/2010/main" val="1037621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0" y="318750"/>
            <a:ext cx="9144000" cy="5887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RESULTADOS SIMCE 2023</a:t>
            </a:r>
            <a:br>
              <a:rPr lang="es-419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s-419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INDICADORES DE DESARROLLO PERSONAL Y SOCIAL</a:t>
            </a:r>
            <a:endParaRPr sz="2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3049A78-22CD-E587-F7DA-C6363DC0E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56340"/>
              </p:ext>
            </p:extLst>
          </p:nvPr>
        </p:nvGraphicFramePr>
        <p:xfrm>
          <a:off x="1086054" y="1397724"/>
          <a:ext cx="6495547" cy="3282275"/>
        </p:xfrm>
        <a:graphic>
          <a:graphicData uri="http://schemas.openxmlformats.org/drawingml/2006/table">
            <a:tbl>
              <a:tblPr firstRow="1" firstCol="1" bandRow="1">
                <a:tableStyleId>{D25DF255-0CAC-4028-A089-799310BB7A7B}</a:tableStyleId>
              </a:tblPr>
              <a:tblGrid>
                <a:gridCol w="1935304">
                  <a:extLst>
                    <a:ext uri="{9D8B030D-6E8A-4147-A177-3AD203B41FA5}">
                      <a16:colId xmlns:a16="http://schemas.microsoft.com/office/drawing/2014/main" val="1238631054"/>
                    </a:ext>
                  </a:extLst>
                </a:gridCol>
                <a:gridCol w="1519179">
                  <a:extLst>
                    <a:ext uri="{9D8B030D-6E8A-4147-A177-3AD203B41FA5}">
                      <a16:colId xmlns:a16="http://schemas.microsoft.com/office/drawing/2014/main" val="2964915973"/>
                    </a:ext>
                  </a:extLst>
                </a:gridCol>
                <a:gridCol w="1520080">
                  <a:extLst>
                    <a:ext uri="{9D8B030D-6E8A-4147-A177-3AD203B41FA5}">
                      <a16:colId xmlns:a16="http://schemas.microsoft.com/office/drawing/2014/main" val="415811182"/>
                    </a:ext>
                  </a:extLst>
                </a:gridCol>
                <a:gridCol w="1520984">
                  <a:extLst>
                    <a:ext uri="{9D8B030D-6E8A-4147-A177-3AD203B41FA5}">
                      <a16:colId xmlns:a16="http://schemas.microsoft.com/office/drawing/2014/main" val="1075718040"/>
                    </a:ext>
                  </a:extLst>
                </a:gridCol>
              </a:tblGrid>
              <a:tr h="259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 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b="1" u="none" kern="100" dirty="0">
                          <a:effectLst/>
                        </a:rPr>
                        <a:t>2022</a:t>
                      </a:r>
                      <a:endParaRPr lang="es-CL" sz="1000" b="1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b="1" u="none" kern="100" dirty="0">
                          <a:effectLst/>
                        </a:rPr>
                        <a:t>2023</a:t>
                      </a:r>
                      <a:endParaRPr lang="es-CL" sz="1000" b="1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u="none" strike="noStrike" kern="100" dirty="0">
                          <a:effectLst/>
                        </a:rPr>
                        <a:t> 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510590"/>
                  </a:ext>
                </a:extLst>
              </a:tr>
              <a:tr h="528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AUTOESTIMA ACADEMICA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68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>
                          <a:effectLst/>
                        </a:rPr>
                        <a:t>78</a:t>
                      </a:r>
                      <a:endParaRPr lang="es-C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>
                          <a:effectLst/>
                        </a:rPr>
                        <a:t>(+10)</a:t>
                      </a:r>
                      <a:endParaRPr lang="es-C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665080"/>
                  </a:ext>
                </a:extLst>
              </a:tr>
              <a:tr h="79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CLIMA DE CONVIVENCIA ESCOLAR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73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81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(+8 )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335168"/>
                  </a:ext>
                </a:extLst>
              </a:tr>
              <a:tr h="896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PARTICIPACION Y FORMACION CIUDADANA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>
                          <a:effectLst/>
                        </a:rPr>
                        <a:t>72</a:t>
                      </a:r>
                      <a:endParaRPr lang="es-C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84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(+12)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758364"/>
                  </a:ext>
                </a:extLst>
              </a:tr>
              <a:tr h="79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HABITOS DE VIDA SALUDABLE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>
                          <a:effectLst/>
                        </a:rPr>
                        <a:t>66</a:t>
                      </a:r>
                      <a:endParaRPr lang="es-C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79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(+13)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7923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2A1874-2191-3B23-6CCD-05DE3ED89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7779"/>
              </p:ext>
            </p:extLst>
          </p:nvPr>
        </p:nvGraphicFramePr>
        <p:xfrm>
          <a:off x="1232290" y="568800"/>
          <a:ext cx="6838910" cy="3742310"/>
        </p:xfrm>
        <a:graphic>
          <a:graphicData uri="http://schemas.openxmlformats.org/drawingml/2006/table">
            <a:tbl>
              <a:tblPr firstRow="1" firstCol="1" bandRow="1">
                <a:tableStyleId>{D25DF255-0CAC-4028-A089-799310BB7A7B}</a:tableStyleId>
              </a:tblPr>
              <a:tblGrid>
                <a:gridCol w="1995084">
                  <a:extLst>
                    <a:ext uri="{9D8B030D-6E8A-4147-A177-3AD203B41FA5}">
                      <a16:colId xmlns:a16="http://schemas.microsoft.com/office/drawing/2014/main" val="1238631054"/>
                    </a:ext>
                  </a:extLst>
                </a:gridCol>
                <a:gridCol w="1642007">
                  <a:extLst>
                    <a:ext uri="{9D8B030D-6E8A-4147-A177-3AD203B41FA5}">
                      <a16:colId xmlns:a16="http://schemas.microsoft.com/office/drawing/2014/main" val="2964915973"/>
                    </a:ext>
                  </a:extLst>
                </a:gridCol>
                <a:gridCol w="1600434">
                  <a:extLst>
                    <a:ext uri="{9D8B030D-6E8A-4147-A177-3AD203B41FA5}">
                      <a16:colId xmlns:a16="http://schemas.microsoft.com/office/drawing/2014/main" val="415811182"/>
                    </a:ext>
                  </a:extLst>
                </a:gridCol>
                <a:gridCol w="1601385">
                  <a:extLst>
                    <a:ext uri="{9D8B030D-6E8A-4147-A177-3AD203B41FA5}">
                      <a16:colId xmlns:a16="http://schemas.microsoft.com/office/drawing/2014/main" val="1075718040"/>
                    </a:ext>
                  </a:extLst>
                </a:gridCol>
              </a:tblGrid>
              <a:tr h="612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 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b="1" u="none" kern="100" dirty="0">
                          <a:effectLst/>
                        </a:rPr>
                        <a:t>2022</a:t>
                      </a:r>
                      <a:endParaRPr lang="es-CL" sz="1000" b="1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b="1" u="none" kern="100" dirty="0">
                          <a:effectLst/>
                        </a:rPr>
                        <a:t>2023</a:t>
                      </a:r>
                      <a:endParaRPr lang="es-CL" sz="1000" b="1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u="none" strike="noStrike" kern="100" dirty="0">
                          <a:effectLst/>
                        </a:rPr>
                        <a:t> 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510590"/>
                  </a:ext>
                </a:extLst>
              </a:tr>
              <a:tr h="12474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LENGUAJE Y COMUNICACION</a:t>
                      </a: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254</a:t>
                      </a: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273</a:t>
                      </a: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(+19)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665080"/>
                  </a:ext>
                </a:extLst>
              </a:tr>
              <a:tr h="18819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MATEMATICAS</a:t>
                      </a: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266</a:t>
                      </a: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300" kern="100" dirty="0">
                          <a:effectLst/>
                        </a:rPr>
                        <a:t>(+29 )</a:t>
                      </a:r>
                      <a:endParaRPr lang="es-C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0" marR="63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335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43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0" y="349925"/>
            <a:ext cx="9144000" cy="767700"/>
          </a:xfrm>
          <a:prstGeom prst="rect">
            <a:avLst/>
          </a:prstGeom>
          <a:effectLst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NUESTROS SELLOS EDUCATIVOS</a:t>
            </a:r>
            <a:endParaRPr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417750" y="1470048"/>
            <a:ext cx="8164650" cy="2936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3E40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41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Educación inclusiva y equitativa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Garantizar una educación de calidad para todos en igualdad de condiciones.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Desarrollar en la comunidad educativa responsabilidades y compromisos frente al sistema educativo, inculcando valores, habilidades interpersonales y sentido humanitario, dando énfasis al respeto por el ser humano, medio ambiente, autocuidado y autonomía.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Desarrollo de actividades sociales, deportivas y culturales.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Articular el currículum con actividades que permitan el desarrollo integral de las y los estudiantes, permitiendo una sana convivencia enfocada en el autocuidado, los</a:t>
            </a:r>
            <a:br>
              <a:rPr lang="es-419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419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aprendizajes y la salud.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C7729-7247-7208-ED46-28A117E7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00" y="249927"/>
            <a:ext cx="8222100" cy="658091"/>
          </a:xfrm>
        </p:spPr>
        <p:txBody>
          <a:bodyPr/>
          <a:lstStyle/>
          <a:p>
            <a:pPr algn="ctr"/>
            <a:r>
              <a:rPr lang="es-CL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PROYECCIONES  Y DESAFIOS   2024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53BA92-BEF0-0E20-8DCC-8319B35A7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400" y="1775291"/>
            <a:ext cx="8827200" cy="2904384"/>
          </a:xfrm>
        </p:spPr>
        <p:txBody>
          <a:bodyPr/>
          <a:lstStyle/>
          <a:p>
            <a:pPr marL="342900" marR="0" lvl="0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Roboto"/>
                <a:cs typeface="Roboto"/>
                <a:sym typeface="Roboto"/>
              </a:rPr>
              <a:t>Fortalecer  identidad y sentido de pertenencia de todos los integrantes de la comunidad educativa.</a:t>
            </a:r>
          </a:p>
          <a:p>
            <a:pPr marL="342900" marR="0" lvl="0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Roboto"/>
                <a:cs typeface="Roboto"/>
                <a:sym typeface="Roboto"/>
              </a:rPr>
              <a:t>Ubicación y fortalecimiento del rol de la Familia como primer responsable y más importante agente educacional.</a:t>
            </a:r>
          </a:p>
          <a:p>
            <a:pPr marL="342900" marR="0" lvl="0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Roboto"/>
                <a:cs typeface="Roboto"/>
                <a:sym typeface="Roboto"/>
              </a:rPr>
              <a:t>Fortalecer el compromiso familiar y la adherencia al proyecto educativo institucional para mejorar aspectos como la asistencia a clases .</a:t>
            </a:r>
          </a:p>
          <a:p>
            <a:pPr marL="342900" marR="0" lvl="0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Roboto"/>
                <a:cs typeface="Roboto"/>
                <a:sym typeface="Roboto"/>
              </a:rPr>
              <a:t>4. Mantener resultados en SIMCE</a:t>
            </a:r>
          </a:p>
          <a:p>
            <a:pPr marL="342900" marR="0" lvl="0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Roboto"/>
                <a:cs typeface="Roboto"/>
                <a:sym typeface="Roboto"/>
              </a:rPr>
              <a:t>Gestionar en SECREDUC la continuidad  de estudios de Octavos años básico,  creando dos primeros medios para  año 2025.</a:t>
            </a:r>
          </a:p>
          <a:p>
            <a:pPr>
              <a:buFont typeface="+mj-lt"/>
              <a:buAutoNum type="arabicPeriod"/>
            </a:pPr>
            <a:endParaRPr lang="es-CL" sz="1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6036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4"/>
          <p:cNvPicPr preferRelativeResize="0"/>
          <p:nvPr/>
        </p:nvPicPr>
        <p:blipFill>
          <a:blip r:embed="rId3"/>
          <a:srcRect l="8858" r="8858"/>
          <a:stretch/>
        </p:blipFill>
        <p:spPr>
          <a:xfrm>
            <a:off x="3274676" y="0"/>
            <a:ext cx="586932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Objetivos</a:t>
            </a:r>
            <a:endParaRPr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60150" y="1960950"/>
            <a:ext cx="876225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ysClr val="windowText" lastClr="000000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350" dirty="0">
                <a:solidFill>
                  <a:sysClr val="windowText" lastClr="000000"/>
                </a:solidFill>
                <a:latin typeface="+mn-lt"/>
              </a:rPr>
              <a:t>1. Informar respecto de la gestión institucional desarrollada durante el año escolar 2023 (Ley 19.523/ año 97).</a:t>
            </a:r>
            <a:endParaRPr sz="1350" dirty="0">
              <a:solidFill>
                <a:sysClr val="windowText" lastClr="000000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350" dirty="0">
                <a:solidFill>
                  <a:sysClr val="windowText" lastClr="000000"/>
                </a:solidFill>
                <a:latin typeface="+mn-lt"/>
              </a:rPr>
              <a:t>2. Conocer resultados obtenidos, destacando avances y dificultades.</a:t>
            </a:r>
            <a:endParaRPr sz="1350" dirty="0">
              <a:solidFill>
                <a:sysClr val="windowText" lastClr="000000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350" dirty="0">
                <a:solidFill>
                  <a:sysClr val="windowText" lastClr="000000"/>
                </a:solidFill>
                <a:latin typeface="+mn-lt"/>
              </a:rPr>
              <a:t>3. Determinar proyecciones a desarrollar en 2024.</a:t>
            </a:r>
            <a:endParaRPr sz="1350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695F808-B1E5-1F87-E5BC-369D024AD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505273"/>
              </p:ext>
            </p:extLst>
          </p:nvPr>
        </p:nvGraphicFramePr>
        <p:xfrm>
          <a:off x="286799" y="86360"/>
          <a:ext cx="8570401" cy="489859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957846">
                  <a:extLst>
                    <a:ext uri="{9D8B030D-6E8A-4147-A177-3AD203B41FA5}">
                      <a16:colId xmlns:a16="http://schemas.microsoft.com/office/drawing/2014/main" val="1697741489"/>
                    </a:ext>
                  </a:extLst>
                </a:gridCol>
                <a:gridCol w="272845">
                  <a:extLst>
                    <a:ext uri="{9D8B030D-6E8A-4147-A177-3AD203B41FA5}">
                      <a16:colId xmlns:a16="http://schemas.microsoft.com/office/drawing/2014/main" val="180075109"/>
                    </a:ext>
                  </a:extLst>
                </a:gridCol>
                <a:gridCol w="5339710">
                  <a:extLst>
                    <a:ext uri="{9D8B030D-6E8A-4147-A177-3AD203B41FA5}">
                      <a16:colId xmlns:a16="http://schemas.microsoft.com/office/drawing/2014/main" val="396870167"/>
                    </a:ext>
                  </a:extLst>
                </a:gridCol>
              </a:tblGrid>
              <a:tr h="303816"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NOMBRE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ESCUELA </a:t>
                      </a:r>
                      <a:r>
                        <a:rPr lang="es-ES" sz="13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N°</a:t>
                      </a:r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23 PRESBITERIANA - ANTOFAGASTA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712915"/>
                  </a:ext>
                </a:extLst>
              </a:tr>
              <a:tr h="355317"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DEPENDENCIA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PARTICULAR SUBVENCIONADO, GRATUITO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934222"/>
                  </a:ext>
                </a:extLst>
              </a:tr>
              <a:tr h="355317"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AÑOS DE FUNCIONAMIENTO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61 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34852"/>
                  </a:ext>
                </a:extLst>
              </a:tr>
              <a:tr h="496470"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NIVELES DE ENSEÑANZA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PARVULARIA A 8° AÑO BÁSICO</a:t>
                      </a:r>
                    </a:p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(2 CURSOS POR NIVEL)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176041"/>
                  </a:ext>
                </a:extLst>
              </a:tr>
              <a:tr h="4964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MATRÍCULA 2023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671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71383"/>
                  </a:ext>
                </a:extLst>
              </a:tr>
              <a:tr h="4964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NIVEL SOCIO ECONÓMICO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MEDIO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23457"/>
                  </a:ext>
                </a:extLst>
              </a:tr>
              <a:tr h="700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3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N°</a:t>
                      </a:r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ESTUDIANTES EXTRANJEROS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15559"/>
                  </a:ext>
                </a:extLst>
              </a:tr>
              <a:tr h="4964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% ÍNDICE VULNERABILIDAD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43,5%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329634"/>
                  </a:ext>
                </a:extLst>
              </a:tr>
              <a:tr h="4964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SERVICIOS JUNAEB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SOLO ÚTILES ESCOLARES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55939"/>
                  </a:ext>
                </a:extLst>
              </a:tr>
              <a:tr h="700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JORNADA ÚNICA 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MAÑANA 5° A 8° BÁSICO – KIDER B</a:t>
                      </a:r>
                    </a:p>
                    <a:p>
                      <a:r>
                        <a:rPr lang="es-ES" sz="13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TARDE    1° A 4° BÁSICO – KINDER A</a:t>
                      </a:r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es-CL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421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5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13">
            <a:extLst>
              <a:ext uri="{FF2B5EF4-FFF2-40B4-BE49-F238E27FC236}">
                <a16:creationId xmlns:a16="http://schemas.microsoft.com/office/drawing/2014/main" id="{14BFB912-81B2-F727-9580-5EAD3C469DC8}"/>
              </a:ext>
            </a:extLst>
          </p:cNvPr>
          <p:cNvSpPr txBox="1">
            <a:spLocks/>
          </p:cNvSpPr>
          <p:nvPr/>
        </p:nvSpPr>
        <p:spPr>
          <a:xfrm>
            <a:off x="4403" y="591829"/>
            <a:ext cx="9139597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PLANTA FUNCIONARIOS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72E716F-B932-EB7E-EF5D-2309C995E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30437"/>
              </p:ext>
            </p:extLst>
          </p:nvPr>
        </p:nvGraphicFramePr>
        <p:xfrm>
          <a:off x="1101600" y="1411542"/>
          <a:ext cx="7013285" cy="31089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237339">
                  <a:extLst>
                    <a:ext uri="{9D8B030D-6E8A-4147-A177-3AD203B41FA5}">
                      <a16:colId xmlns:a16="http://schemas.microsoft.com/office/drawing/2014/main" val="656552311"/>
                    </a:ext>
                  </a:extLst>
                </a:gridCol>
                <a:gridCol w="1775946">
                  <a:extLst>
                    <a:ext uri="{9D8B030D-6E8A-4147-A177-3AD203B41FA5}">
                      <a16:colId xmlns:a16="http://schemas.microsoft.com/office/drawing/2014/main" val="3361272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Sostenedor            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Directivos              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Capellán                 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Equipo de Gestión 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Educadoras 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Profesores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Asistentes de la Educación Profesionales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Asistentes de la Educación Técnicos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Asistentes de la Educación Auxiliares </a:t>
                      </a:r>
                    </a:p>
                    <a:p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 Total Planta Funcionarios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  1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  4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  1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  1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  7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  7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  <a:p>
                      <a:r>
                        <a:rPr lang="es-ES" sz="1800" dirty="0">
                          <a:solidFill>
                            <a:schemeClr val="bg1"/>
                          </a:solidFill>
                        </a:rPr>
                        <a:t>  9</a:t>
                      </a:r>
                    </a:p>
                    <a:p>
                      <a:endParaRPr lang="es-CL" sz="18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450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GESTIÓN 2023</a:t>
            </a:r>
            <a:endParaRPr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PORCENTAJE ASISTENCIA A CLASES :</a:t>
            </a: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ALUMNOS RETIRADOS : 112</a:t>
            </a: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ALUMNOS PROMOVIDOS : 100%</a:t>
            </a: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ALUMNOS REPROBADOS : 0%</a:t>
            </a: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N°</a:t>
            </a:r>
            <a:r>
              <a:rPr lang="es-419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de docentes acompañados al aula: 22</a:t>
            </a: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N°</a:t>
            </a:r>
            <a:r>
              <a:rPr lang="es-419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de docentes retroalimentados: 22</a:t>
            </a: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N°</a:t>
            </a:r>
            <a:r>
              <a:rPr lang="es-419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de talleres y /o capacitaciones: 2</a:t>
            </a: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471900" y="318656"/>
            <a:ext cx="8222100" cy="8104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CENTRO DE RECURSOS DE APRENDIZAJE .</a:t>
            </a:r>
            <a:b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s-C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CRA 2023</a:t>
            </a:r>
            <a:endParaRPr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460950" y="1701818"/>
            <a:ext cx="8222100" cy="3373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Recepción textos escolares desde el MINEDUC: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16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Kinder</a:t>
            </a:r>
            <a:r>
              <a:rPr lang="es-419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A-B: 1 texto de apoyo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Lenguaje:  Desde 1° a 8° básico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Matemáticas: Desde </a:t>
            </a:r>
            <a:r>
              <a:rPr kumimoji="0" lang="es-419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Roboto"/>
                <a:cs typeface="Roboto"/>
                <a:sym typeface="Roboto"/>
              </a:rPr>
              <a:t>1° a 8° básico</a:t>
            </a:r>
            <a:endParaRPr lang="es-419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Ciencias : </a:t>
            </a:r>
            <a:r>
              <a:rPr kumimoji="0" lang="es-419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Roboto"/>
                <a:cs typeface="Roboto"/>
                <a:sym typeface="Roboto"/>
              </a:rPr>
              <a:t> Desde 1° a 8° básico</a:t>
            </a:r>
            <a:endParaRPr lang="es-419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Historia :</a:t>
            </a:r>
            <a:r>
              <a:rPr kumimoji="0" lang="es-419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Roboto"/>
                <a:cs typeface="Roboto"/>
                <a:sym typeface="Roboto"/>
              </a:rPr>
              <a:t> Desde 1° a 8° básico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Inglés : Desde 5° a 8° básico</a:t>
            </a:r>
            <a:endParaRPr kumimoji="0" lang="es-419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1337</Words>
  <Application>Microsoft Office PowerPoint</Application>
  <PresentationFormat>Presentación en pantalla (16:9)</PresentationFormat>
  <Paragraphs>241</Paragraphs>
  <Slides>31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Arial</vt:lpstr>
      <vt:lpstr>Aptos</vt:lpstr>
      <vt:lpstr>Wingdings</vt:lpstr>
      <vt:lpstr>PMingLiU-ExtB</vt:lpstr>
      <vt:lpstr>Didact Gothic</vt:lpstr>
      <vt:lpstr>Roboto</vt:lpstr>
      <vt:lpstr>Segoe UI Semibold</vt:lpstr>
      <vt:lpstr>Material</vt:lpstr>
      <vt:lpstr>ESCUELA N° 23 PRESBITERIANA </vt:lpstr>
      <vt:lpstr>   </vt:lpstr>
      <vt:lpstr>NUESTROS SELLOS EDUCATIVOS</vt:lpstr>
      <vt:lpstr>Objetivos</vt:lpstr>
      <vt:lpstr>Presentación de PowerPoint</vt:lpstr>
      <vt:lpstr>Presentación de PowerPoint</vt:lpstr>
      <vt:lpstr>GESTIÓN 2023</vt:lpstr>
      <vt:lpstr>Presentación de PowerPoint</vt:lpstr>
      <vt:lpstr>CENTRO DE RECURSOS DE APRENDIZAJE . CRA 2023</vt:lpstr>
      <vt:lpstr>CENTRO DE RECURSOS DE APRENDIZAJE . CRA 2023</vt:lpstr>
      <vt:lpstr>Actividades Curriculares de Libre Elección Año 2023: </vt:lpstr>
      <vt:lpstr>Atenciones por Programa de Integración Escolar  2023</vt:lpstr>
      <vt:lpstr>Psico orientación/talleres,  entrevistas, visitas domiciliarias</vt:lpstr>
      <vt:lpstr>Presentación de PowerPoint</vt:lpstr>
      <vt:lpstr>Atenciones por enfermería </vt:lpstr>
      <vt:lpstr>Equipos incorporados a la comunidad educativa, que han contribuido a la mejora de los resultados académicos y formativos:</vt:lpstr>
      <vt:lpstr>Prácticas que han fortalecido los lineamientos de la organización escolar</vt:lpstr>
      <vt:lpstr>Elementos que orientan a mejorar la identidad de la Comunidad educativa:</vt:lpstr>
      <vt:lpstr>Prácticas metodológicas incorporadas que han fortalecido el proceso de aprendizaje de todos los estudiantes:</vt:lpstr>
      <vt:lpstr>Espacios de trabajo colaborativo que fortalecen los equipos de aula (educadores, docentes, Equipos PIE, técnicos y asistentes de la educación )</vt:lpstr>
      <vt:lpstr>Elementos adquiridos que han orientado a la mejora de la gestión pedagógica del establecimiento</vt:lpstr>
      <vt:lpstr>MEJORAS A NIVEL DE INFRAESTRUCTURA</vt:lpstr>
      <vt:lpstr>Espacios de convivencia que promueven ambientes de inclusión y participación de la comunidad escolar</vt:lpstr>
      <vt:lpstr>Instancias realizadas en el año 2023 orientadas a promover una comunidad democrática y equitativa :</vt:lpstr>
      <vt:lpstr>Acciones que han  impactado positivamente en el clima escolar</vt:lpstr>
      <vt:lpstr>Recursos tecnológicos adquiridos por el establecimiento   Mejoras Infraestructura</vt:lpstr>
      <vt:lpstr>Capacitaciones para los docentes año 2023</vt:lpstr>
      <vt:lpstr>RESULTADOS SIMCE 2023 INDICADORES DE DESARROLLO PERSONAL Y SOCIAL</vt:lpstr>
      <vt:lpstr>Presentación de PowerPoint</vt:lpstr>
      <vt:lpstr>PROYECCIONES  Y DESAFIOS   2024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N°23 PRESBITERIANA</dc:title>
  <dc:creator>Paulo Ramirez</dc:creator>
  <cp:lastModifiedBy>Luz Tapia Canivilo</cp:lastModifiedBy>
  <cp:revision>28</cp:revision>
  <dcterms:modified xsi:type="dcterms:W3CDTF">2024-04-10T19:51:03Z</dcterms:modified>
</cp:coreProperties>
</file>